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6B8B839-9747-488A-95FA-FBB71FEFFCE2}">
  <a:tblStyle styleId="{26B8B839-9747-488A-95FA-FBB71FEFFCE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578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Arial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Arial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C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37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libri"/>
              <a:buNone/>
            </a:pP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ВИКТОРИНА </a:t>
            </a:r>
            <a:br>
              <a:rPr lang="ru-RU" b="1">
                <a:latin typeface="Calibri"/>
                <a:ea typeface="Calibri"/>
                <a:cs typeface="Calibri"/>
                <a:sym typeface="Calibri"/>
              </a:rPr>
            </a:b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«БЕЗОПАСНОСТЬ В ИНТЕРНЕТЕ»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6667500" y="5803900"/>
            <a:ext cx="5363500" cy="94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2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191" name="Google Shape;191;p22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22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194" name="Google Shape;194;p22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22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2.30</a:t>
            </a: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491836" y="1302540"/>
            <a:ext cx="1284764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Необходимо соотнести названия браузеров с их логотипом: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GNU IceCat          2) Arora          3) Mozilla Firefox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110" y="2979752"/>
            <a:ext cx="2827694" cy="282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6582" y="2933298"/>
            <a:ext cx="2856483" cy="285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54154" y="3014176"/>
            <a:ext cx="4598077" cy="275884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 txBox="1"/>
          <p:nvPr/>
        </p:nvSpPr>
        <p:spPr>
          <a:xfrm>
            <a:off x="491836" y="2874216"/>
            <a:ext cx="7799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</a:t>
            </a:r>
            <a:endParaRPr/>
          </a:p>
        </p:txBody>
      </p:sp>
      <p:sp>
        <p:nvSpPr>
          <p:cNvPr id="202" name="Google Shape;202;p22"/>
          <p:cNvSpPr txBox="1"/>
          <p:nvPr/>
        </p:nvSpPr>
        <p:spPr>
          <a:xfrm>
            <a:off x="4081479" y="2874216"/>
            <a:ext cx="712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</a:t>
            </a:r>
            <a:endParaRPr/>
          </a:p>
        </p:txBody>
      </p:sp>
      <p:sp>
        <p:nvSpPr>
          <p:cNvPr id="203" name="Google Shape;203;p22"/>
          <p:cNvSpPr txBox="1"/>
          <p:nvPr/>
        </p:nvSpPr>
        <p:spPr>
          <a:xfrm>
            <a:off x="8264235" y="2889698"/>
            <a:ext cx="8274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23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209" name="Google Shape;209;p23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23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212" name="Google Shape;212;p23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23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2.40</a:t>
            </a: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265163" y="1355894"/>
            <a:ext cx="121050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1990 году был создан первый веб-браузер. Как он назывался?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3032" y="2455640"/>
            <a:ext cx="2081644" cy="217531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 txBox="1"/>
          <p:nvPr/>
        </p:nvSpPr>
        <p:spPr>
          <a:xfrm>
            <a:off x="5126181" y="5017918"/>
            <a:ext cx="23829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NCSA Mosaic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50" y="2432930"/>
            <a:ext cx="2631031" cy="258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65127" y="2368781"/>
            <a:ext cx="2541975" cy="25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3"/>
          <p:cNvSpPr txBox="1"/>
          <p:nvPr/>
        </p:nvSpPr>
        <p:spPr>
          <a:xfrm>
            <a:off x="8666017" y="5017918"/>
            <a:ext cx="3034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WorldWideWeb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1255654" y="5017918"/>
            <a:ext cx="29887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Explorer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731550" y="2368781"/>
            <a:ext cx="7638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</a:t>
            </a:r>
            <a:endParaRPr/>
          </a:p>
        </p:txBody>
      </p:sp>
      <p:sp>
        <p:nvSpPr>
          <p:cNvPr id="223" name="Google Shape;223;p23"/>
          <p:cNvSpPr txBox="1"/>
          <p:nvPr/>
        </p:nvSpPr>
        <p:spPr>
          <a:xfrm>
            <a:off x="4173378" y="2368780"/>
            <a:ext cx="6996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</a:t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7713911" y="2432930"/>
            <a:ext cx="6026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4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230" name="Google Shape;230;p24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4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24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233" name="Google Shape;233;p24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24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2.50</a:t>
            </a:r>
            <a:endParaRPr/>
          </a:p>
        </p:txBody>
      </p:sp>
      <p:sp>
        <p:nvSpPr>
          <p:cNvPr id="236" name="Google Shape;236;p24"/>
          <p:cNvSpPr/>
          <p:nvPr/>
        </p:nvSpPr>
        <p:spPr>
          <a:xfrm>
            <a:off x="544182" y="1478318"/>
            <a:ext cx="111559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какому типу программ относятся все эти изображения?</a:t>
            </a:r>
            <a:endParaRPr/>
          </a:p>
        </p:txBody>
      </p:sp>
      <p:pic>
        <p:nvPicPr>
          <p:cNvPr id="237" name="Google Shape;23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9351" y="2442755"/>
            <a:ext cx="2314159" cy="231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5018" y="2264341"/>
            <a:ext cx="2632740" cy="263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143" y="2442754"/>
            <a:ext cx="2892700" cy="231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59266" y="2250230"/>
            <a:ext cx="2506683" cy="250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5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246" name="Google Shape;246;p25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5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25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249" name="Google Shape;249;p25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25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3.10</a:t>
            </a:r>
            <a:endParaRPr/>
          </a:p>
        </p:txBody>
      </p:sp>
      <p:sp>
        <p:nvSpPr>
          <p:cNvPr id="252" name="Google Shape;252;p25"/>
          <p:cNvSpPr/>
          <p:nvPr/>
        </p:nvSpPr>
        <p:spPr>
          <a:xfrm>
            <a:off x="544182" y="1478318"/>
            <a:ext cx="11155981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Нетикет – это…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отрицательная анкета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нормы общения в сети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нормы сетевого взаимодействия, прописанные в законодательстве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26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258" name="Google Shape;258;p26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6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26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261" name="Google Shape;261;p26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6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26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3.20</a:t>
            </a:r>
            <a:endParaRPr/>
          </a:p>
        </p:txBody>
      </p:sp>
      <p:sp>
        <p:nvSpPr>
          <p:cNvPr id="264" name="Google Shape;264;p26"/>
          <p:cNvSpPr/>
          <p:nvPr/>
        </p:nvSpPr>
        <p:spPr>
          <a:xfrm>
            <a:off x="544182" y="1478318"/>
            <a:ext cx="1115598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Набор слов ЗАГЛАВНЫМИ буквами служит…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для привлечения внимания собеседника к главному в высказывании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для обозначения чего-то большого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для выражения сильных эмоций (крика, восторга)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7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270" name="Google Shape;270;p27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7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27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273" name="Google Shape;273;p27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7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27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3.30</a:t>
            </a:r>
            <a:endParaRPr/>
          </a:p>
        </p:txBody>
      </p:sp>
      <p:sp>
        <p:nvSpPr>
          <p:cNvPr id="276" name="Google Shape;276;p27"/>
          <p:cNvSpPr/>
          <p:nvPr/>
        </p:nvSpPr>
        <p:spPr>
          <a:xfrm>
            <a:off x="544182" y="1478318"/>
            <a:ext cx="11155981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НЕ является признаком интернет-зависимости?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не хочешь отрываться от компьютера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сидишь за компьютером меньше 1 часа в день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удобней общаться в сети, чем в интернете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8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282" name="Google Shape;282;p28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8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28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285" name="Google Shape;285;p28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8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28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3.40</a:t>
            </a:r>
            <a:endParaRPr/>
          </a:p>
        </p:txBody>
      </p:sp>
      <p:sp>
        <p:nvSpPr>
          <p:cNvPr id="288" name="Google Shape;288;p28"/>
          <p:cNvSpPr/>
          <p:nvPr/>
        </p:nvSpPr>
        <p:spPr>
          <a:xfrm>
            <a:off x="544182" y="1478318"/>
            <a:ext cx="11155981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Какую информацию о себе можно выкладывать в Интернете в открытом интернете?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о своих интересах, хобби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место работы родителей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домашний адрес и номер телефона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9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294" name="Google Shape;294;p29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9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29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297" name="Google Shape;297;p29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9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29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3.50</a:t>
            </a:r>
            <a:endParaRPr/>
          </a:p>
        </p:txBody>
      </p:sp>
      <p:sp>
        <p:nvSpPr>
          <p:cNvPr id="300" name="Google Shape;300;p29"/>
          <p:cNvSpPr/>
          <p:nvPr/>
        </p:nvSpPr>
        <p:spPr>
          <a:xfrm>
            <a:off x="518009" y="1648135"/>
            <a:ext cx="11155981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Правильное качество сетевого этикета: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отказ от общения с неприятным человеком, включение его в «чёрный список», удаление из «друзей»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искажение чужих фотографий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грубость и оскорбления в письмах и комментариях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0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306" name="Google Shape;306;p30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0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30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309" name="Google Shape;309;p30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0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30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4.10</a:t>
            </a:r>
            <a:endParaRPr/>
          </a:p>
        </p:txBody>
      </p:sp>
      <p:sp>
        <p:nvSpPr>
          <p:cNvPr id="312" name="Google Shape;312;p30"/>
          <p:cNvSpPr/>
          <p:nvPr/>
        </p:nvSpPr>
        <p:spPr>
          <a:xfrm>
            <a:off x="544182" y="1478318"/>
            <a:ext cx="11273745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такое фишиинг?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подбор пароля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взлом аккаунта с помощью ответа на контрольный вопрос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кража учётных данных с помощью фальшивых сайтов, маскирующихся под настоящие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31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318" name="Google Shape;318;p31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1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31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321" name="Google Shape;321;p31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1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31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4.20</a:t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544182" y="1478318"/>
            <a:ext cx="1115598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понять, что интернет-магазин – мошеннический?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по ценам, которые ниже, чем на других сайтах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по тому, что магазин просит перевести деньги за покупку на электронный кошелёк или банковскую карточку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по отсутствию описаний товаров и некачественным фотографиям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4"/>
          <p:cNvGraphicFramePr/>
          <p:nvPr/>
        </p:nvGraphicFramePr>
        <p:xfrm>
          <a:off x="667658" y="458651"/>
          <a:ext cx="11036625" cy="5940000"/>
        </p:xfrm>
        <a:graphic>
          <a:graphicData uri="http://schemas.openxmlformats.org/drawingml/2006/table">
            <a:tbl>
              <a:tblPr firstRow="1" bandRow="1">
                <a:noFill/>
                <a:tableStyleId>{26B8B839-9747-488A-95FA-FBB71FEFFCE2}</a:tableStyleId>
              </a:tblPr>
              <a:tblGrid>
                <a:gridCol w="3524375"/>
                <a:gridCol w="1502450"/>
                <a:gridCol w="1502450"/>
                <a:gridCol w="1502450"/>
                <a:gridCol w="1502450"/>
                <a:gridCol w="1502450"/>
              </a:tblGrid>
              <a:tr h="118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Термины и их значения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 action="ppaction://hlinksldjump"/>
                        </a:rPr>
                        <a:t>10</a:t>
                      </a:r>
                      <a:endParaRPr sz="6600" u="none" strike="noStrike" cap="none">
                        <a:solidFill>
                          <a:srgbClr val="7B7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 action="ppaction://hlinksldjump"/>
                        </a:rPr>
                        <a:t>20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 action="ppaction://hlinksldjump"/>
                        </a:rPr>
                        <a:t>30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 action="ppaction://hlinksldjump"/>
                        </a:rPr>
                        <a:t>40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7" action="ppaction://hlinksldjump"/>
                        </a:rPr>
                        <a:t>50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Фотовопрос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8" action="ppaction://hlinksldjump"/>
                        </a:rPr>
                        <a:t>10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9" action="ppaction://hlinksldjump"/>
                        </a:rPr>
                        <a:t>20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0" action="ppaction://hlinksldjump"/>
                        </a:rPr>
                        <a:t>30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1" action="ppaction://hlinksldjump"/>
                        </a:rPr>
                        <a:t>40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2" action="ppaction://hlinksldjump"/>
                        </a:rPr>
                        <a:t>50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Поведение в сети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3" action="ppaction://hlinksldjump"/>
                        </a:rPr>
                        <a:t>10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4" action="ppaction://hlinksldjump"/>
                        </a:rPr>
                        <a:t>20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5" action="ppaction://hlinksldjump"/>
                        </a:rPr>
                        <a:t>30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6" action="ppaction://hlinksldjump"/>
                        </a:rPr>
                        <a:t>40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7" action="ppaction://hlinksldjump"/>
                        </a:rPr>
                        <a:t>50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Фишинг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8" action="ppaction://hlinksldjump"/>
                        </a:rPr>
                        <a:t>10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19" action="ppaction://hlinksldjump"/>
                        </a:rPr>
                        <a:t>20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0" action="ppaction://hlinksldjump"/>
                        </a:rPr>
                        <a:t>30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1" action="ppaction://hlinksldjump"/>
                        </a:rPr>
                        <a:t>40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2" action="ppaction://hlinksldjump"/>
                        </a:rPr>
                        <a:t>50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Кибербезопасность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3" action="ppaction://hlinksldjump"/>
                        </a:rPr>
                        <a:t>10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4" action="ppaction://hlinksldjump"/>
                        </a:rPr>
                        <a:t>20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5" action="ppaction://hlinksldjump"/>
                        </a:rPr>
                        <a:t>30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6" action="ppaction://hlinksldjump"/>
                        </a:rPr>
                        <a:t>40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7" action="ppaction://hlinksldjump"/>
                        </a:rPr>
                        <a:t>50</a:t>
                      </a:r>
                      <a:endParaRPr sz="6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32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330" name="Google Shape;330;p32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333" name="Google Shape;333;p32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32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4.30</a:t>
            </a:r>
            <a:endParaRPr/>
          </a:p>
        </p:txBody>
      </p:sp>
      <p:sp>
        <p:nvSpPr>
          <p:cNvPr id="336" name="Google Shape;336;p32"/>
          <p:cNvSpPr/>
          <p:nvPr/>
        </p:nvSpPr>
        <p:spPr>
          <a:xfrm>
            <a:off x="544182" y="1478318"/>
            <a:ext cx="11155981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узнать, что сайт, на который вы переходите, защищен?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ссылка на сайт начинается с www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ссылка на сайт начинается с http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ссылка на сайт начинается с https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3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342" name="Google Shape;342;p33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3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33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345" name="Google Shape;345;p33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3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33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4.40</a:t>
            </a:r>
            <a:endParaRPr/>
          </a:p>
        </p:txBody>
      </p:sp>
      <p:sp>
        <p:nvSpPr>
          <p:cNvPr id="348" name="Google Shape;348;p33"/>
          <p:cNvSpPr/>
          <p:nvPr/>
        </p:nvSpPr>
        <p:spPr>
          <a:xfrm>
            <a:off x="544182" y="1478318"/>
            <a:ext cx="1115598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проверить, не мошеннический ли фонд?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поискать упоминание о фонде в СМИ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отправить фонду электронное письмо с вопросами о его работе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зайти на сайт фонда и посмотреть, кому он уже помог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34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354" name="Google Shape;354;p34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4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34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357" name="Google Shape;357;p34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4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34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4.50</a:t>
            </a:r>
            <a:endParaRPr/>
          </a:p>
        </p:txBody>
      </p:sp>
      <p:sp>
        <p:nvSpPr>
          <p:cNvPr id="360" name="Google Shape;360;p34"/>
          <p:cNvSpPr/>
          <p:nvPr/>
        </p:nvSpPr>
        <p:spPr>
          <a:xfrm>
            <a:off x="518009" y="1215515"/>
            <a:ext cx="11155981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 ввели свои данные от электронной почты на сайте, но затем поняли, что он фишинговый. Что теперь делать, чтобы вашу почту не взломали?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сменить пароль от почты и других сайтов, если там использовалась та же секретная комбинация, а затем привязать к почте номер мобильного телефона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сменить пароль от почты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зайти в почту и сменить ответ на контрольный вопрос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35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366" name="Google Shape;366;p35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5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35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369" name="Google Shape;369;p35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5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35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5.10</a:t>
            </a:r>
            <a:endParaRPr/>
          </a:p>
        </p:txBody>
      </p:sp>
      <p:sp>
        <p:nvSpPr>
          <p:cNvPr id="372" name="Google Shape;372;p35"/>
          <p:cNvSpPr/>
          <p:nvPr/>
        </p:nvSpPr>
        <p:spPr>
          <a:xfrm>
            <a:off x="544182" y="1478318"/>
            <a:ext cx="1115598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Какую информацию о банковской карточке ни в коем случае нельзя сообщать другим людям?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срок действия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имя владельца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пин-код и CVV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36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378" name="Google Shape;378;p36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381" name="Google Shape;381;p36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36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5.20</a:t>
            </a:r>
            <a:endParaRPr/>
          </a:p>
        </p:txBody>
      </p:sp>
      <p:sp>
        <p:nvSpPr>
          <p:cNvPr id="384" name="Google Shape;384;p36"/>
          <p:cNvSpPr/>
          <p:nvPr/>
        </p:nvSpPr>
        <p:spPr>
          <a:xfrm>
            <a:off x="544182" y="1478318"/>
            <a:ext cx="1115598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известно, злоумышленникам не сложно подобрать простой пароль от почты, поэтому рекомендуется создавать сложные пароли. Какой из этих паролей вы не считаете сложным?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qwertyasdf567 (пароль, в котором больше восьми символов)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Pripev04k@ (пароль, в котором есть большие и маленькие буквы, цифры и специальные символы)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23051995 (дата рождения)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7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390" name="Google Shape;390;p37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7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37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393" name="Google Shape;393;p37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7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p37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5.30</a:t>
            </a:r>
            <a:endParaRPr/>
          </a:p>
        </p:txBody>
      </p:sp>
      <p:sp>
        <p:nvSpPr>
          <p:cNvPr id="396" name="Google Shape;396;p37"/>
          <p:cNvSpPr/>
          <p:nvPr/>
        </p:nvSpPr>
        <p:spPr>
          <a:xfrm>
            <a:off x="518009" y="1166842"/>
            <a:ext cx="11155981" cy="44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Ваши друзья жалуются, что с вашего аккаунта во ВКонтакте приходит спам. Ваши действия?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сменю пароль от учётной записи ВКонтакте – этого будет достаточно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попрошу друзей не переходить по ссылкам, которые приходят от меня, и продолжу работу на аккаунте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сменю пароль ВКонтакте, от почты, к которой привязан этот аккаунт, и пройдусь по компьютеру антивирусом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38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402" name="Google Shape;402;p38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8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38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405" name="Google Shape;405;p38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8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38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5.40</a:t>
            </a:r>
            <a:endParaRPr/>
          </a:p>
        </p:txBody>
      </p:sp>
      <p:sp>
        <p:nvSpPr>
          <p:cNvPr id="408" name="Google Shape;408;p38"/>
          <p:cNvSpPr/>
          <p:nvPr/>
        </p:nvSpPr>
        <p:spPr>
          <a:xfrm>
            <a:off x="544182" y="1478318"/>
            <a:ext cx="11155981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такое брутфорс?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взлом аккаунта с помощью ответа на контрольный вопрос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подбор пароля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кража учётных данных с помощью фальшивых сайтов, маскирующихся под настоящие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39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414" name="Google Shape;414;p39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39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417" name="Google Shape;417;p39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39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5.50</a:t>
            </a:r>
            <a:endParaRPr/>
          </a:p>
        </p:txBody>
      </p:sp>
      <p:sp>
        <p:nvSpPr>
          <p:cNvPr id="420" name="Google Shape;420;p39"/>
          <p:cNvSpPr/>
          <p:nvPr/>
        </p:nvSpPr>
        <p:spPr>
          <a:xfrm>
            <a:off x="544182" y="1478318"/>
            <a:ext cx="11155981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такое двухфакторная аутенфикация?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связка логин+пароль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логин+пароль+контрольный вопрос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пароль+одноразовый код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40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426" name="Google Shape;426;p40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0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" name="Google Shape;428;p40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1.10</a:t>
            </a:r>
            <a:endParaRPr/>
          </a:p>
        </p:txBody>
      </p:sp>
      <p:sp>
        <p:nvSpPr>
          <p:cNvPr id="429" name="Google Shape;429;p40"/>
          <p:cNvSpPr/>
          <p:nvPr/>
        </p:nvSpPr>
        <p:spPr>
          <a:xfrm>
            <a:off x="429490" y="1360346"/>
            <a:ext cx="11499273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Спам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массовая рассылка рекламы и прочих объявлений.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Слово «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SPAM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появилось в 1937 году. Оно расшифровывалось как «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iced h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(острая ветчина) и было товарным знаком для мясных консервов компании Hormel Foods Corporation 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 Второй мировой войны остались огромные запасы этих консервов, изготовленные для снабжения во время войны. Для того, чтобы сбыть свою продукцию не первой свежести, компания провела первую в своём роде рекламную кампанию. Слово «SPAM» бросалось в глаза на каждом углу, с витрин всех дешёвых магазинов, оно было написано на бортах автобусов и трамваев.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41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435" name="Google Shape;435;p41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1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" name="Google Shape;437;p41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1.20</a:t>
            </a:r>
            <a:endParaRPr/>
          </a:p>
        </p:txBody>
      </p:sp>
      <p:sp>
        <p:nvSpPr>
          <p:cNvPr id="438" name="Google Shape;438;p41"/>
          <p:cNvSpPr/>
          <p:nvPr/>
        </p:nvSpPr>
        <p:spPr>
          <a:xfrm>
            <a:off x="544182" y="1478318"/>
            <a:ext cx="11155981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Подчеркнутый шрифт 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используется, если Вы вставляете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гиперссылку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Гиперссылка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— часть гипертекстового документа, ссылающаяся на элемент в этом документе или на другой объект, расположенный на локальном диске или в компьютерной сети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веб-страницах подчёркивание ссылок стало определённым стандартом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Когда мы видим на сайте подчёркнутый текст, то воспринимаем его в силу привычки как ссылку.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1.10</a:t>
            </a:r>
            <a:endParaRPr/>
          </a:p>
        </p:txBody>
      </p:sp>
      <p:grpSp>
        <p:nvGrpSpPr>
          <p:cNvPr id="97" name="Google Shape;97;p15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98" name="Google Shape;98;p15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15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101" name="Google Shape;101;p15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5"/>
          <p:cNvSpPr/>
          <p:nvPr/>
        </p:nvSpPr>
        <p:spPr>
          <a:xfrm>
            <a:off x="544182" y="1478318"/>
            <a:ext cx="1115598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СПАМ – это…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цепочка непонятных, нелогичных объяснений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массовая рассылка рекламы и прочих объявлений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агрессивное поведение на форумах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2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444" name="Google Shape;444;p42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2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p42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1.30</a:t>
            </a:r>
            <a:endParaRPr/>
          </a:p>
        </p:txBody>
      </p:sp>
      <p:sp>
        <p:nvSpPr>
          <p:cNvPr id="447" name="Google Shape;447;p42"/>
          <p:cNvSpPr/>
          <p:nvPr/>
        </p:nvSpPr>
        <p:spPr>
          <a:xfrm>
            <a:off x="544182" y="1478318"/>
            <a:ext cx="11155981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Оффтопик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сообщение не по теме форума.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Оффто́пик происходит от английского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 topic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— «не в тему.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Иногда в сетевом общении используют антоним слова оффтопик —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онтопик, онтоп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означающее следование заранее заданной теме.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Оффтоп, как привило, не приветствуется и рассматривается как нарушение сетевого этикета, ибо размывает обсуждаемую тематику.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43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453" name="Google Shape;453;p43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3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43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1.40</a:t>
            </a:r>
            <a:endParaRPr/>
          </a:p>
        </p:txBody>
      </p:sp>
      <p:sp>
        <p:nvSpPr>
          <p:cNvPr id="456" name="Google Shape;456;p43"/>
          <p:cNvSpPr/>
          <p:nvPr/>
        </p:nvSpPr>
        <p:spPr>
          <a:xfrm>
            <a:off x="544182" y="1478318"/>
            <a:ext cx="11155981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Флейм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это «словесная война», возникающая иногда на форумах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Понятие происходит от английского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flame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— огонь, пламя — «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спор ради спора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». Сообщения флейма могут содержать личные оскорбления, и зачастую направлены на дальнейшее разжигание ссоры. Иногда применяется в контексте троллинга, но чаще флейм вспыхивает просто из-за обиды на виртуального собеседника.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44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462" name="Google Shape;462;p44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4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4" name="Google Shape;464;p44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1.50</a:t>
            </a:r>
            <a:endParaRPr/>
          </a:p>
        </p:txBody>
      </p:sp>
      <p:sp>
        <p:nvSpPr>
          <p:cNvPr id="465" name="Google Shape;465;p44"/>
          <p:cNvSpPr/>
          <p:nvPr/>
        </p:nvSpPr>
        <p:spPr>
          <a:xfrm>
            <a:off x="544182" y="1478318"/>
            <a:ext cx="1115598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Сигнатура – это характерный след вируса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Слово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Сигнатура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пришло в русский язык из латинского, в котором пишется как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signum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и буквально означает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«знак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», в свою очередь, происходит от другого латинского слова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signo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"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указать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", "обозначить".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45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471" name="Google Shape;471;p45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5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" name="Google Shape;473;p45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2.10</a:t>
            </a:r>
            <a:endParaRPr/>
          </a:p>
        </p:txBody>
      </p:sp>
      <p:sp>
        <p:nvSpPr>
          <p:cNvPr id="474" name="Google Shape;474;p45"/>
          <p:cNvSpPr/>
          <p:nvPr/>
        </p:nvSpPr>
        <p:spPr>
          <a:xfrm>
            <a:off x="544182" y="1905506"/>
            <a:ext cx="575963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Chrome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Первое место с грандиозным отрывом, ожидаемо, занимает 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Chrome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Его доля на всех устройствах достигает сегодня 68,5%.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p45"/>
          <p:cNvPicPr preferRelativeResize="0"/>
          <p:nvPr/>
        </p:nvPicPr>
        <p:blipFill rotWithShape="1">
          <a:blip r:embed="rId4">
            <a:alphaModFix/>
          </a:blip>
          <a:srcRect r="71302"/>
          <a:stretch/>
        </p:blipFill>
        <p:spPr>
          <a:xfrm>
            <a:off x="7803964" y="1963673"/>
            <a:ext cx="2736404" cy="2622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46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481" name="Google Shape;481;p46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6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46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2.20</a:t>
            </a:r>
            <a:endParaRPr/>
          </a:p>
        </p:txBody>
      </p:sp>
      <p:sp>
        <p:nvSpPr>
          <p:cNvPr id="484" name="Google Shape;484;p46"/>
          <p:cNvSpPr/>
          <p:nvPr/>
        </p:nvSpPr>
        <p:spPr>
          <a:xfrm>
            <a:off x="361302" y="1628507"/>
            <a:ext cx="7032275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Safari Browser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Safari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браузер, разработанный корпорацией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входящий в состав macOS и iOS. Год выхода: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2003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г. Занимает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второе место по числу пользователей в мире.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0594" y="1478318"/>
            <a:ext cx="3660094" cy="364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47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491" name="Google Shape;491;p47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7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47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2.30</a:t>
            </a:r>
            <a:endParaRPr/>
          </a:p>
        </p:txBody>
      </p:sp>
      <p:sp>
        <p:nvSpPr>
          <p:cNvPr id="494" name="Google Shape;494;p47"/>
          <p:cNvSpPr/>
          <p:nvPr/>
        </p:nvSpPr>
        <p:spPr>
          <a:xfrm>
            <a:off x="491836" y="1524484"/>
            <a:ext cx="111559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– в) Arora</a:t>
            </a:r>
            <a:endParaRPr/>
          </a:p>
        </p:txBody>
      </p:sp>
      <p:sp>
        <p:nvSpPr>
          <p:cNvPr id="495" name="Google Shape;495;p47"/>
          <p:cNvSpPr txBox="1"/>
          <p:nvPr/>
        </p:nvSpPr>
        <p:spPr>
          <a:xfrm>
            <a:off x="3686031" y="1506225"/>
            <a:ext cx="40886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– а) GNU IceCat </a:t>
            </a:r>
            <a:endParaRPr/>
          </a:p>
        </p:txBody>
      </p:sp>
      <p:sp>
        <p:nvSpPr>
          <p:cNvPr id="496" name="Google Shape;496;p47"/>
          <p:cNvSpPr txBox="1"/>
          <p:nvPr/>
        </p:nvSpPr>
        <p:spPr>
          <a:xfrm>
            <a:off x="7647977" y="1542743"/>
            <a:ext cx="48868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– б) Mozilla Firefox</a:t>
            </a:r>
            <a:endParaRPr/>
          </a:p>
        </p:txBody>
      </p:sp>
      <p:pic>
        <p:nvPicPr>
          <p:cNvPr id="497" name="Google Shape;49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836" y="2336252"/>
            <a:ext cx="2828789" cy="282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8373" y="2336252"/>
            <a:ext cx="2859272" cy="285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18145" y="2336252"/>
            <a:ext cx="4596782" cy="2761727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7"/>
          <p:cNvSpPr txBox="1"/>
          <p:nvPr/>
        </p:nvSpPr>
        <p:spPr>
          <a:xfrm>
            <a:off x="491836" y="5211860"/>
            <a:ext cx="319419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 выхода: 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 г.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7"/>
          <p:cNvSpPr txBox="1"/>
          <p:nvPr/>
        </p:nvSpPr>
        <p:spPr>
          <a:xfrm>
            <a:off x="8284027" y="5211860"/>
            <a:ext cx="33963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 выхода: 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2002 г.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7"/>
          <p:cNvSpPr txBox="1"/>
          <p:nvPr/>
        </p:nvSpPr>
        <p:spPr>
          <a:xfrm>
            <a:off x="4348373" y="5211860"/>
            <a:ext cx="306977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 выхода: 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2008 г.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48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508" name="Google Shape;508;p48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8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" name="Google Shape;510;p48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2.40</a:t>
            </a:r>
            <a:endParaRPr/>
          </a:p>
        </p:txBody>
      </p:sp>
      <p:sp>
        <p:nvSpPr>
          <p:cNvPr id="511" name="Google Shape;511;p48"/>
          <p:cNvSpPr/>
          <p:nvPr/>
        </p:nvSpPr>
        <p:spPr>
          <a:xfrm>
            <a:off x="544183" y="1478318"/>
            <a:ext cx="7588436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WorldWideWeb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Первый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веб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браузер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был создан в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1990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году сэром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Тимом Бернерсом-Ли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Он назывался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WorldWideWeb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позже был переименован в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Nexus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Интерфейс браузера был очень прост, большая часть информации отображалась в текстовом формате, с несколькими изображениями.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4852" y="1374409"/>
            <a:ext cx="3692237" cy="369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49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518" name="Google Shape;518;p49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9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49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2.50</a:t>
            </a:r>
            <a:endParaRPr/>
          </a:p>
        </p:txBody>
      </p:sp>
      <p:sp>
        <p:nvSpPr>
          <p:cNvPr id="521" name="Google Shape;521;p49"/>
          <p:cNvSpPr/>
          <p:nvPr/>
        </p:nvSpPr>
        <p:spPr>
          <a:xfrm>
            <a:off x="491836" y="1322677"/>
            <a:ext cx="111559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эти изображения относятся к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антивирусному типу программ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522" name="Google Shape;52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835" y="2460388"/>
            <a:ext cx="2918641" cy="233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3145" y="2483485"/>
            <a:ext cx="2316681" cy="231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2495" y="2234500"/>
            <a:ext cx="2633700" cy="26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88864" y="2344146"/>
            <a:ext cx="2505673" cy="2505673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9"/>
          <p:cNvSpPr txBox="1"/>
          <p:nvPr/>
        </p:nvSpPr>
        <p:spPr>
          <a:xfrm>
            <a:off x="1179736" y="4907636"/>
            <a:ext cx="27084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Dr.Web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9"/>
          <p:cNvSpPr txBox="1"/>
          <p:nvPr/>
        </p:nvSpPr>
        <p:spPr>
          <a:xfrm>
            <a:off x="3827369" y="4894326"/>
            <a:ext cx="224245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Kaspersky Antivirus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9"/>
          <p:cNvSpPr txBox="1"/>
          <p:nvPr/>
        </p:nvSpPr>
        <p:spPr>
          <a:xfrm>
            <a:off x="6766561" y="4907636"/>
            <a:ext cx="216843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Avast Antivirus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9"/>
          <p:cNvSpPr txBox="1"/>
          <p:nvPr/>
        </p:nvSpPr>
        <p:spPr>
          <a:xfrm>
            <a:off x="9631730" y="4884044"/>
            <a:ext cx="20843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ESET NOD32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50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535" name="Google Shape;535;p50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0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50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3.10</a:t>
            </a:r>
            <a:endParaRPr/>
          </a:p>
        </p:txBody>
      </p:sp>
      <p:sp>
        <p:nvSpPr>
          <p:cNvPr id="538" name="Google Shape;538;p50"/>
          <p:cNvSpPr/>
          <p:nvPr/>
        </p:nvSpPr>
        <p:spPr>
          <a:xfrm>
            <a:off x="544182" y="1478318"/>
            <a:ext cx="11155981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</a:t>
            </a:r>
            <a:r>
              <a:rPr lang="ru-RU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Нетикет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это нормы общения в Интернете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Сетево́й этике́т</a:t>
            </a: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сетике́т</a:t>
            </a: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нетике́т</a:t>
            </a: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происходит от английского 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 </a:t>
            </a: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сеть</a:t>
            </a: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+ французского 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etiquette</a:t>
            </a: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этикет</a:t>
            </a: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». Это понятие появилось в 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середине 80-х годов XX века </a:t>
            </a: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эхоконференциях сети FIDO.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51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544" name="Google Shape;544;p51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1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6" name="Google Shape;546;p51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3.20</a:t>
            </a:r>
            <a:endParaRPr/>
          </a:p>
        </p:txBody>
      </p:sp>
      <p:sp>
        <p:nvSpPr>
          <p:cNvPr id="547" name="Google Shape;547;p51"/>
          <p:cNvSpPr/>
          <p:nvPr/>
        </p:nvSpPr>
        <p:spPr>
          <a:xfrm>
            <a:off x="491836" y="1566952"/>
            <a:ext cx="11155981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Набор слов ЗАГЛАВНЫМИ буквами служит для выражения сильных эмоций (крика, восторга)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сокращение от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Capital Letters 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 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заглавные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буквы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на компьютерном жаргоне – написание текста сообщения большими 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заглавными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буквами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Название происходит от клавиши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⇪ Caps Lock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на компьютерной клавиатуре, при нажатии на которую включается режим печатания больших букв.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6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109" name="Google Shape;109;p16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16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112" name="Google Shape;112;p16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16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1.20</a:t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544182" y="1478318"/>
            <a:ext cx="11155981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Подчеркнутый шрифт используется, если Вы…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«Хотите подчеркнуть значимость Ваших слов»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«Вставляете гиперссылку»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«Решили украсить свое высказывание»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52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553" name="Google Shape;553;p52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2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p52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3.30</a:t>
            </a:r>
            <a:endParaRPr/>
          </a:p>
        </p:txBody>
      </p:sp>
      <p:sp>
        <p:nvSpPr>
          <p:cNvPr id="556" name="Google Shape;556;p52"/>
          <p:cNvSpPr/>
          <p:nvPr/>
        </p:nvSpPr>
        <p:spPr>
          <a:xfrm>
            <a:off x="518009" y="1322677"/>
            <a:ext cx="11155981" cy="49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б)Признаком интернет-зависимости не является провождение за компьютером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меньше 1 часа в день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Интересно,но детей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двух лет 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вообще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рекомендуется 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допускать до экранов.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пяти лет 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 смотреть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около 20 минут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пяти до семи лет — 40 минут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Школьники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могут сидеть за компьютером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около часа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При этом непрерывное время у экрана не должно превышать получаса. У взрослых же после четырёх часов работы за компьютером может развиться компьютерный синдром.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53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562" name="Google Shape;562;p53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53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p53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3.40</a:t>
            </a:r>
            <a:endParaRPr/>
          </a:p>
        </p:txBody>
      </p:sp>
      <p:sp>
        <p:nvSpPr>
          <p:cNvPr id="565" name="Google Shape;565;p53"/>
          <p:cNvSpPr/>
          <p:nvPr/>
        </p:nvSpPr>
        <p:spPr>
          <a:xfrm>
            <a:off x="544182" y="1478318"/>
            <a:ext cx="11155981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В открытый интернет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выкладывать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информацию о своих интересах, хобби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рекомендуется размещать информацию: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своем местоположении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 квартиры и дома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 личных документов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 дорогих вещей и подарков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планах на длительные поездки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54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571" name="Google Shape;571;p54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54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3" name="Google Shape;573;p54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3.50</a:t>
            </a:r>
            <a:endParaRPr/>
          </a:p>
        </p:txBody>
      </p:sp>
      <p:sp>
        <p:nvSpPr>
          <p:cNvPr id="574" name="Google Shape;574;p54"/>
          <p:cNvSpPr/>
          <p:nvPr/>
        </p:nvSpPr>
        <p:spPr>
          <a:xfrm>
            <a:off x="544182" y="1478318"/>
            <a:ext cx="11155981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Правильным качеством сетевого этикета является отказ от общения с неприятным человеком, включение его в «чёрный список», удаление из «друзей»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Данной ситуации сопутствует такое понятие, как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Интернет-травля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или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кибертравля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—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намеренные оскорбления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угрозы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сообщение другим компрометирующих данных с помощью современных средств коммуникации, как правило, в течение продолжительного периода времени. 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55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580" name="Google Shape;580;p55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55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55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4.10</a:t>
            </a:r>
            <a:endParaRPr/>
          </a:p>
        </p:txBody>
      </p:sp>
      <p:sp>
        <p:nvSpPr>
          <p:cNvPr id="583" name="Google Shape;583;p55"/>
          <p:cNvSpPr/>
          <p:nvPr/>
        </p:nvSpPr>
        <p:spPr>
          <a:xfrm>
            <a:off x="544182" y="1478318"/>
            <a:ext cx="11155981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Фишинг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это кража учётных данных с помощью фальшивых сайтов, маскирующихся под настоящие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Термин «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фишинг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происходитот английского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fishing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—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рыбная ловля, выуживание 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появился в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1996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году в сети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Usenet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Первые упоминания о фишерах связаны с медийной компанией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AOL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когда мошенники представлялись сотрудниками это компании, обращались к пользователям через программы обмена сообщениями и от лица сотрудников просили предоставить им пароли от аккаунта. Получив доступ к аккаунту, его использовали для рассылки спама.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56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589" name="Google Shape;589;p56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56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56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4.20</a:t>
            </a:r>
            <a:endParaRPr/>
          </a:p>
        </p:txBody>
      </p:sp>
      <p:sp>
        <p:nvSpPr>
          <p:cNvPr id="592" name="Google Shape;592;p56"/>
          <p:cNvSpPr/>
          <p:nvPr/>
        </p:nvSpPr>
        <p:spPr>
          <a:xfrm>
            <a:off x="518009" y="1311072"/>
            <a:ext cx="11155981" cy="458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Интернет-магазин мошеннический, если магазин просит перевести деньги за покупку на электронный кошелёк или банковскую карточку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первую очередь смотрите на наличие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SSL-сертификата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— есть ли заветная буковка “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после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или нет. Кроме того, обратите внимание на изображения «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замочка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в адресной строке, есть ли он. Безопасное соединение с сервером особенно актуально при передаче конфиденциальной информации и персональных данных, например, паспортных.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57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598" name="Google Shape;598;p57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57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57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4.30</a:t>
            </a:r>
            <a:endParaRPr/>
          </a:p>
        </p:txBody>
      </p:sp>
      <p:sp>
        <p:nvSpPr>
          <p:cNvPr id="601" name="Google Shape;601;p57"/>
          <p:cNvSpPr/>
          <p:nvPr/>
        </p:nvSpPr>
        <p:spPr>
          <a:xfrm>
            <a:off x="544182" y="1215515"/>
            <a:ext cx="11155981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Ссылка на сайт начинается с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Буквы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которые мы можем увидеть в начале адреса обозначают протокол передачи данных, при котором их намного легче перехватить, чем при защищенном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Действительно,“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в аббревиатуре означает “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secure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”, то есть «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защищенный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». Если, вы не уверены, что сайт или ссылка защищены протоколом 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будьте внимательны и не вводите никакие персональные данные. Также следует использовать проверенные решения для защиты от киберугроз, например, 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Avast Free Antivirus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58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607" name="Google Shape;607;p58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58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58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4.40</a:t>
            </a:r>
            <a:endParaRPr/>
          </a:p>
        </p:txBody>
      </p:sp>
      <p:sp>
        <p:nvSpPr>
          <p:cNvPr id="610" name="Google Shape;610;p58"/>
          <p:cNvSpPr/>
          <p:nvPr/>
        </p:nvSpPr>
        <p:spPr>
          <a:xfrm>
            <a:off x="350218" y="1215515"/>
            <a:ext cx="11155981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поискать упоминание о фонде в СМИ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Проверяйте информацию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настоящие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благотворительные фонды никогда не прячутся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они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размещают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прозрачные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отчеты о собранных и потраченных средствах 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своих сайтах, указывают актуальные контактные данные для связи с организацией. Если вы не можете на сайте, по телефону или в переписке получить полную информацию о том, кто собирает средства, в каких целях, в какой больнице лечится человек, с которым произошла беда, лучше выберите другой фонд для пожертвования.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59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616" name="Google Shape;616;p59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59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59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4.50</a:t>
            </a:r>
            <a:endParaRPr/>
          </a:p>
        </p:txBody>
      </p:sp>
      <p:sp>
        <p:nvSpPr>
          <p:cNvPr id="619" name="Google Shape;619;p59"/>
          <p:cNvSpPr/>
          <p:nvPr/>
        </p:nvSpPr>
        <p:spPr>
          <a:xfrm>
            <a:off x="544182" y="1215515"/>
            <a:ext cx="10525600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Необходимо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сменить пароль от почты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других сайтов, если там использовалась та же секретная комбинация, а затем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привязать к почте номер мобильного телефона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получается изменить пароль самостоятельно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попробуйте обратиться в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службу поддержки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объясните им ситуацию, вам должны помочь с восстановлением почтового ящика, если правильно ответите на поставленный секретный вопрос.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60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625" name="Google Shape;625;p60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0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7" name="Google Shape;627;p60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5.10</a:t>
            </a:r>
            <a:endParaRPr/>
          </a:p>
        </p:txBody>
      </p:sp>
      <p:sp>
        <p:nvSpPr>
          <p:cNvPr id="628" name="Google Shape;628;p60"/>
          <p:cNvSpPr/>
          <p:nvPr/>
        </p:nvSpPr>
        <p:spPr>
          <a:xfrm>
            <a:off x="544182" y="1478318"/>
            <a:ext cx="11155981" cy="464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пин-код и CVV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секретным данным карты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относятся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PIN-код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CVV-код 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обратной стороны и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SMS-коды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для подтверждения операций. Эти данные могут использоваться, чтобы вывести деньги с карты наличным или безналичным способом. По этой причине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сообщайте их другим людям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оставляйте их на подозрительных сайтах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61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634" name="Google Shape;634;p61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1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6" name="Google Shape;636;p61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5.20</a:t>
            </a:r>
            <a:endParaRPr/>
          </a:p>
        </p:txBody>
      </p:sp>
      <p:sp>
        <p:nvSpPr>
          <p:cNvPr id="637" name="Google Shape;637;p61"/>
          <p:cNvSpPr/>
          <p:nvPr/>
        </p:nvSpPr>
        <p:spPr>
          <a:xfrm>
            <a:off x="544182" y="1478318"/>
            <a:ext cx="11155981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23051995 (дата рождения)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Пароль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должен быть коротким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 Пароль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должен содержать только цифры 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только буквы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(особенно повторяющиеся).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используйте пароль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который содержит любые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данные о вас или вашей семье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всевозможные памятные даты (рождения, свадьбы и пр.), номера квартир, документов или телефонов.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7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121" name="Google Shape;121;p17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7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17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124" name="Google Shape;124;p17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7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17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1.30</a:t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544182" y="1478318"/>
            <a:ext cx="11155981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такое оффтопик?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футбольный термин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часть гардероба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сообщение не по теме форума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62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643" name="Google Shape;643;p62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2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5" name="Google Shape;645;p62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5.30</a:t>
            </a:r>
            <a:endParaRPr/>
          </a:p>
        </p:txBody>
      </p:sp>
      <p:sp>
        <p:nvSpPr>
          <p:cNvPr id="646" name="Google Shape;646;p62"/>
          <p:cNvSpPr/>
          <p:nvPr/>
        </p:nvSpPr>
        <p:spPr>
          <a:xfrm>
            <a:off x="491836" y="1056877"/>
            <a:ext cx="11155981" cy="464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сменю пароль ВКонтакте, от почты, к которой привязан этот аккаунт, и пройдусь по компьютеру антивирусом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Никогда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переходите по подозрительным ссылкам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присланным вам в соцсети. И избегайте внезапных массовых чатов с просьбой «проголосовать за мою фотку в этом конкурсе». В противном случае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 сами дадите аферистам доступ к своей странице. 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63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652" name="Google Shape;652;p63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3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63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5.40</a:t>
            </a:r>
            <a:endParaRPr/>
          </a:p>
        </p:txBody>
      </p:sp>
      <p:sp>
        <p:nvSpPr>
          <p:cNvPr id="655" name="Google Shape;655;p63"/>
          <p:cNvSpPr/>
          <p:nvPr/>
        </p:nvSpPr>
        <p:spPr>
          <a:xfrm>
            <a:off x="544182" y="1478318"/>
            <a:ext cx="11155981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Брутфорс</a:t>
            </a: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подбор пароля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Термин происходит от английского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brute force 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грубая сила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 угадывания пароля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(или ключа, используемого для шифрования), предполагающий систематический перебор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всех возможных комбинаций символов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тех пор, пока не будет найдена правильная комбинация.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64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661" name="Google Shape;661;p64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64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3" name="Google Shape;663;p64"/>
          <p:cNvSpPr/>
          <p:nvPr/>
        </p:nvSpPr>
        <p:spPr>
          <a:xfrm>
            <a:off x="544182" y="507629"/>
            <a:ext cx="24724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Ответ 5.50</a:t>
            </a:r>
            <a:endParaRPr/>
          </a:p>
        </p:txBody>
      </p:sp>
      <p:sp>
        <p:nvSpPr>
          <p:cNvPr id="664" name="Google Shape;664;p64"/>
          <p:cNvSpPr/>
          <p:nvPr/>
        </p:nvSpPr>
        <p:spPr>
          <a:xfrm>
            <a:off x="491836" y="1215515"/>
            <a:ext cx="11155981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пароль+одноразовый код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Двухфакторная аутентификация 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практике обычно выглядит так: первый рубеж — это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логин и пароль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второй —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специальный код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приходящий по SMS или электронной почте. В общем, суть подхода очень проста: чтобы куда-то попасть, нужно дважды подтвердить тот факт, что вы — это вы, причем при помощи двух «ключей», одним из которых вы владеете, а другой держите в памяти.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8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133" name="Google Shape;133;p18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18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136" name="Google Shape;136;p18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8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18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1.40</a:t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544182" y="1478318"/>
            <a:ext cx="1115598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Флейм – это…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«словесная война», возникающая иногда на форумах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«пламенные речи», воззвания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одна из норм общения в Интернете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9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145" name="Google Shape;145;p19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9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9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148" name="Google Shape;148;p19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9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1.50</a:t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544182" y="1478318"/>
            <a:ext cx="1115598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такое сигнатура?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характерный след вируса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название антивируса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название вируса (это может быть фишинг)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0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157" name="Google Shape;157;p20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0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160" name="Google Shape;160;p20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20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2.10</a:t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544182" y="1478318"/>
            <a:ext cx="11155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Самый популярный веб-браузер в мире?</a:t>
            </a:r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 r="70681"/>
          <a:stretch/>
        </p:blipFill>
        <p:spPr>
          <a:xfrm>
            <a:off x="4897713" y="2410782"/>
            <a:ext cx="2396574" cy="2247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4391891" y="2012660"/>
            <a:ext cx="7342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9006236" y="4835236"/>
            <a:ext cx="3383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Edge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5243945" y="4835236"/>
            <a:ext cx="21543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Chrome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1849582" y="4820739"/>
            <a:ext cx="29094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5183" y="2387372"/>
            <a:ext cx="2271314" cy="227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565799" y="2010127"/>
            <a:ext cx="7758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8316582" y="2041404"/>
            <a:ext cx="6896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</a:t>
            </a:r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10431" y="2410782"/>
            <a:ext cx="2215600" cy="22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1"/>
          <p:cNvGrpSpPr/>
          <p:nvPr/>
        </p:nvGrpSpPr>
        <p:grpSpPr>
          <a:xfrm>
            <a:off x="491836" y="5844990"/>
            <a:ext cx="3435928" cy="734291"/>
            <a:chOff x="3948546" y="5084618"/>
            <a:chExt cx="3435928" cy="734291"/>
          </a:xfrm>
        </p:grpSpPr>
        <p:sp>
          <p:nvSpPr>
            <p:cNvPr id="178" name="Google Shape;178;p21"/>
            <p:cNvSpPr/>
            <p:nvPr/>
          </p:nvSpPr>
          <p:spPr>
            <a:xfrm>
              <a:off x="3948546" y="5084618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 action="ppaction://hlinksldjump"/>
                </a:rPr>
                <a:t>Посмотреть ответ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21"/>
          <p:cNvGrpSpPr/>
          <p:nvPr/>
        </p:nvGrpSpPr>
        <p:grpSpPr>
          <a:xfrm>
            <a:off x="8264235" y="5843362"/>
            <a:ext cx="3435928" cy="734291"/>
            <a:chOff x="3948545" y="5082991"/>
            <a:chExt cx="3435928" cy="734291"/>
          </a:xfrm>
        </p:grpSpPr>
        <p:sp>
          <p:nvSpPr>
            <p:cNvPr id="181" name="Google Shape;181;p21"/>
            <p:cNvSpPr/>
            <p:nvPr/>
          </p:nvSpPr>
          <p:spPr>
            <a:xfrm>
              <a:off x="3948545" y="5082991"/>
              <a:ext cx="3435928" cy="734291"/>
            </a:xfrm>
            <a:prstGeom prst="roundRect">
              <a:avLst>
                <a:gd name="adj" fmla="val 16667"/>
              </a:avLst>
            </a:prstGeom>
            <a:solidFill>
              <a:srgbClr val="E8E4DC"/>
            </a:solidFill>
            <a:ln w="28575" cap="flat" cmpd="sng">
              <a:solidFill>
                <a:srgbClr val="B37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1"/>
            <p:cNvSpPr txBox="1"/>
            <p:nvPr/>
          </p:nvSpPr>
          <p:spPr>
            <a:xfrm>
              <a:off x="4000892" y="5190153"/>
              <a:ext cx="333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 action="ppaction://hlinksldjump"/>
                </a:rPr>
                <a:t>К таблице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1"/>
          <p:cNvSpPr/>
          <p:nvPr/>
        </p:nvSpPr>
        <p:spPr>
          <a:xfrm>
            <a:off x="544182" y="507629"/>
            <a:ext cx="2818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64D24"/>
                </a:solidFill>
                <a:latin typeface="Calibri"/>
                <a:ea typeface="Calibri"/>
                <a:cs typeface="Calibri"/>
                <a:sym typeface="Calibri"/>
              </a:rPr>
              <a:t>Вопрос 2.20</a:t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544182" y="1478318"/>
            <a:ext cx="1115598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Выберите правильное название браузера, представленного на картинке?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Safari Browser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Avant Browser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Elements Browser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6012" y="2265383"/>
            <a:ext cx="3260404" cy="324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Другая 6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C96731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2193</Words>
  <Application>Microsoft Office PowerPoint</Application>
  <PresentationFormat>Произвольный</PresentationFormat>
  <Paragraphs>372</Paragraphs>
  <Slides>52</Slides>
  <Notes>52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Parcel</vt:lpstr>
      <vt:lpstr>ВИКТОРИНА  «БЕЗОПАСНОСТЬ В ИНТЕРНЕТЕ»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«БЕЗОПАСНОСТЬ В ИНТЕРНЕТЕ»</dc:title>
  <dc:creator>lenovo</dc:creator>
  <cp:lastModifiedBy>Пользователь Windows</cp:lastModifiedBy>
  <cp:revision>1</cp:revision>
  <dcterms:modified xsi:type="dcterms:W3CDTF">2023-03-23T03:32:02Z</dcterms:modified>
</cp:coreProperties>
</file>